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70" r:id="rId4"/>
    <p:sldId id="267" r:id="rId5"/>
    <p:sldId id="269" r:id="rId6"/>
    <p:sldId id="268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3" autoAdjust="0"/>
    <p:restoredTop sz="94624" autoAdjust="0"/>
  </p:normalViewPr>
  <p:slideViewPr>
    <p:cSldViewPr>
      <p:cViewPr varScale="1">
        <p:scale>
          <a:sx n="78" d="100"/>
          <a:sy n="78" d="100"/>
        </p:scale>
        <p:origin x="107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66456D-A96B-45D3-AB01-A46A505543E4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4B01FDFC-2323-4ADE-98C5-B5027ACABEFE}">
      <dgm:prSet phldrT="[Текст]" custT="1"/>
      <dgm:spPr/>
      <dgm:t>
        <a:bodyPr/>
        <a:lstStyle/>
        <a:p>
          <a:r>
            <a:rPr lang="ru-RU" sz="2800" b="0" i="0" dirty="0" err="1" smtClean="0">
              <a:latin typeface="Times New Roman" pitchFamily="18" charset="0"/>
              <a:cs typeface="Times New Roman" pitchFamily="18" charset="0"/>
            </a:rPr>
            <a:t>Әлеуметтік </a:t>
          </a:r>
          <a:r>
            <a:rPr lang="ru-RU" sz="2800" b="0" i="0" dirty="0" smtClean="0">
              <a:latin typeface="Times New Roman" pitchFamily="18" charset="0"/>
              <a:cs typeface="Times New Roman" pitchFamily="18" charset="0"/>
            </a:rPr>
            <a:t>психология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FFC5296D-2278-47C9-961C-D99A0ADA2995}" type="parTrans" cxnId="{676964FC-8048-4F9C-BE51-95E15ED5667D}">
      <dgm:prSet/>
      <dgm:spPr/>
      <dgm:t>
        <a:bodyPr/>
        <a:lstStyle/>
        <a:p>
          <a:endParaRPr lang="ru-RU"/>
        </a:p>
      </dgm:t>
    </dgm:pt>
    <dgm:pt modelId="{5D8FA061-7ACA-43BA-8D0B-855DDCE8DB0C}" type="sibTrans" cxnId="{676964FC-8048-4F9C-BE51-95E15ED5667D}">
      <dgm:prSet/>
      <dgm:spPr/>
      <dgm:t>
        <a:bodyPr/>
        <a:lstStyle/>
        <a:p>
          <a:endParaRPr lang="ru-RU"/>
        </a:p>
      </dgm:t>
    </dgm:pt>
    <dgm:pt modelId="{6ECF64F7-7C35-431D-8AD0-E6CCE6763F43}">
      <dgm:prSet phldrT="[Текст]" custT="1"/>
      <dgm:spPr/>
      <dgm:t>
        <a:bodyPr/>
        <a:lstStyle/>
        <a:p>
          <a:r>
            <a:rPr lang="ru-RU" sz="2800" b="0" i="0" err="1" smtClean="0">
              <a:latin typeface="Times New Roman" pitchFamily="18" charset="0"/>
              <a:cs typeface="Times New Roman" pitchFamily="18" charset="0"/>
            </a:rPr>
            <a:t>тұлға </a:t>
          </a:r>
          <a:r>
            <a:rPr lang="ru-RU" sz="2800" b="0" i="0" smtClean="0">
              <a:latin typeface="Times New Roman" pitchFamily="18" charset="0"/>
              <a:cs typeface="Times New Roman" pitchFamily="18" charset="0"/>
            </a:rPr>
            <a:t>психологиясы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44F9B116-AA80-49F2-A5DC-4F8D56FC792D}" type="parTrans" cxnId="{636F29E2-C694-4B3E-9388-F7FE95FC401F}">
      <dgm:prSet/>
      <dgm:spPr/>
      <dgm:t>
        <a:bodyPr/>
        <a:lstStyle/>
        <a:p>
          <a:endParaRPr lang="ru-RU"/>
        </a:p>
      </dgm:t>
    </dgm:pt>
    <dgm:pt modelId="{76236752-85DA-4C02-B487-14C15D28BC0D}" type="sibTrans" cxnId="{636F29E2-C694-4B3E-9388-F7FE95FC401F}">
      <dgm:prSet/>
      <dgm:spPr/>
      <dgm:t>
        <a:bodyPr/>
        <a:lstStyle/>
        <a:p>
          <a:endParaRPr lang="ru-RU"/>
        </a:p>
      </dgm:t>
    </dgm:pt>
    <dgm:pt modelId="{CFE7B670-CA21-423C-8FDC-9D3C004E2506}">
      <dgm:prSet phldrT="[Текст]"/>
      <dgm:spPr/>
      <dgm:t>
        <a:bodyPr/>
        <a:lstStyle/>
        <a:p>
          <a:r>
            <a:rPr lang="ru-RU" b="0" i="0" dirty="0" smtClean="0"/>
            <a:t>индивид.</a:t>
          </a:r>
          <a:endParaRPr lang="ru-RU" dirty="0"/>
        </a:p>
      </dgm:t>
    </dgm:pt>
    <dgm:pt modelId="{28A24C24-9088-49EB-89BB-832EC1FDB43B}" type="parTrans" cxnId="{C3BB7918-3497-48C7-9615-F1D42251F11F}">
      <dgm:prSet/>
      <dgm:spPr/>
      <dgm:t>
        <a:bodyPr/>
        <a:lstStyle/>
        <a:p>
          <a:endParaRPr lang="ru-RU"/>
        </a:p>
      </dgm:t>
    </dgm:pt>
    <dgm:pt modelId="{95B68FB7-7955-440E-A930-04B98B9DBBBF}" type="sibTrans" cxnId="{C3BB7918-3497-48C7-9615-F1D42251F11F}">
      <dgm:prSet/>
      <dgm:spPr/>
      <dgm:t>
        <a:bodyPr/>
        <a:lstStyle/>
        <a:p>
          <a:endParaRPr lang="ru-RU"/>
        </a:p>
      </dgm:t>
    </dgm:pt>
    <dgm:pt modelId="{BDC2C90B-D696-4F55-95D4-CD5E7BD2926B}" type="pres">
      <dgm:prSet presAssocID="{1F66456D-A96B-45D3-AB01-A46A505543E4}" presName="Name0" presStyleCnt="0">
        <dgm:presLayoutVars>
          <dgm:dir/>
          <dgm:resizeHandles val="exact"/>
        </dgm:presLayoutVars>
      </dgm:prSet>
      <dgm:spPr/>
    </dgm:pt>
    <dgm:pt modelId="{5F8E873F-0AF1-4D19-B4DE-F3F1BFE83F53}" type="pres">
      <dgm:prSet presAssocID="{1F66456D-A96B-45D3-AB01-A46A505543E4}" presName="vNodes" presStyleCnt="0"/>
      <dgm:spPr/>
    </dgm:pt>
    <dgm:pt modelId="{09F4F504-226D-46C4-B2F5-65357073740A}" type="pres">
      <dgm:prSet presAssocID="{4B01FDFC-2323-4ADE-98C5-B5027ACABEFE}" presName="node" presStyleLbl="node1" presStyleIdx="0" presStyleCnt="3" custScaleX="2329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51045E-3A60-4823-9AFF-2C1F463D4C2C}" type="pres">
      <dgm:prSet presAssocID="{5D8FA061-7ACA-43BA-8D0B-855DDCE8DB0C}" presName="spacerT" presStyleCnt="0"/>
      <dgm:spPr/>
    </dgm:pt>
    <dgm:pt modelId="{173BB1B7-6348-4022-B11C-E9DF80661300}" type="pres">
      <dgm:prSet presAssocID="{5D8FA061-7ACA-43BA-8D0B-855DDCE8DB0C}" presName="sibTrans" presStyleLbl="sibTrans2D1" presStyleIdx="0" presStyleCnt="2" custFlipHor="1" custScaleX="137155"/>
      <dgm:spPr/>
      <dgm:t>
        <a:bodyPr/>
        <a:lstStyle/>
        <a:p>
          <a:endParaRPr lang="ru-RU"/>
        </a:p>
      </dgm:t>
    </dgm:pt>
    <dgm:pt modelId="{1B9CC0D7-5337-4E0C-95BC-4FBDC3BE5FBD}" type="pres">
      <dgm:prSet presAssocID="{5D8FA061-7ACA-43BA-8D0B-855DDCE8DB0C}" presName="spacerB" presStyleCnt="0"/>
      <dgm:spPr/>
    </dgm:pt>
    <dgm:pt modelId="{28209758-59DA-4F81-B185-001CFABDA839}" type="pres">
      <dgm:prSet presAssocID="{6ECF64F7-7C35-431D-8AD0-E6CCE6763F43}" presName="node" presStyleLbl="node1" presStyleIdx="1" presStyleCnt="3" custScaleX="223981" custScaleY="1311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06CFA3-A73C-46B8-A9D8-081EF1A43D07}" type="pres">
      <dgm:prSet presAssocID="{1F66456D-A96B-45D3-AB01-A46A505543E4}" presName="sibTransLast" presStyleLbl="sibTrans2D1" presStyleIdx="1" presStyleCnt="2"/>
      <dgm:spPr/>
      <dgm:t>
        <a:bodyPr/>
        <a:lstStyle/>
        <a:p>
          <a:endParaRPr lang="ru-RU"/>
        </a:p>
      </dgm:t>
    </dgm:pt>
    <dgm:pt modelId="{B01B01F1-A099-42F9-8498-4DB0D66124B2}" type="pres">
      <dgm:prSet presAssocID="{1F66456D-A96B-45D3-AB01-A46A505543E4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3946B4B2-02B7-48E1-940F-EF8F3CB537E1}" type="pres">
      <dgm:prSet presAssocID="{1F66456D-A96B-45D3-AB01-A46A505543E4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76964FC-8048-4F9C-BE51-95E15ED5667D}" srcId="{1F66456D-A96B-45D3-AB01-A46A505543E4}" destId="{4B01FDFC-2323-4ADE-98C5-B5027ACABEFE}" srcOrd="0" destOrd="0" parTransId="{FFC5296D-2278-47C9-961C-D99A0ADA2995}" sibTransId="{5D8FA061-7ACA-43BA-8D0B-855DDCE8DB0C}"/>
    <dgm:cxn modelId="{EC55CBB6-4762-4668-A258-05302778D5B1}" type="presOf" srcId="{76236752-85DA-4C02-B487-14C15D28BC0D}" destId="{9B06CFA3-A73C-46B8-A9D8-081EF1A43D07}" srcOrd="0" destOrd="0" presId="urn:microsoft.com/office/officeart/2005/8/layout/equation2"/>
    <dgm:cxn modelId="{CF3611EA-F9A9-4E8B-AD0D-EB3C1FB3634F}" type="presOf" srcId="{CFE7B670-CA21-423C-8FDC-9D3C004E2506}" destId="{3946B4B2-02B7-48E1-940F-EF8F3CB537E1}" srcOrd="0" destOrd="0" presId="urn:microsoft.com/office/officeart/2005/8/layout/equation2"/>
    <dgm:cxn modelId="{3D003908-0D48-4A87-989C-5F31EAF85AF4}" type="presOf" srcId="{1F66456D-A96B-45D3-AB01-A46A505543E4}" destId="{BDC2C90B-D696-4F55-95D4-CD5E7BD2926B}" srcOrd="0" destOrd="0" presId="urn:microsoft.com/office/officeart/2005/8/layout/equation2"/>
    <dgm:cxn modelId="{9D5E8025-E98E-41C7-9420-E28B29406F13}" type="presOf" srcId="{76236752-85DA-4C02-B487-14C15D28BC0D}" destId="{B01B01F1-A099-42F9-8498-4DB0D66124B2}" srcOrd="1" destOrd="0" presId="urn:microsoft.com/office/officeart/2005/8/layout/equation2"/>
    <dgm:cxn modelId="{B1F52EED-A63B-4AE8-AEDE-C3BA3BD85277}" type="presOf" srcId="{5D8FA061-7ACA-43BA-8D0B-855DDCE8DB0C}" destId="{173BB1B7-6348-4022-B11C-E9DF80661300}" srcOrd="0" destOrd="0" presId="urn:microsoft.com/office/officeart/2005/8/layout/equation2"/>
    <dgm:cxn modelId="{C3BB7918-3497-48C7-9615-F1D42251F11F}" srcId="{1F66456D-A96B-45D3-AB01-A46A505543E4}" destId="{CFE7B670-CA21-423C-8FDC-9D3C004E2506}" srcOrd="2" destOrd="0" parTransId="{28A24C24-9088-49EB-89BB-832EC1FDB43B}" sibTransId="{95B68FB7-7955-440E-A930-04B98B9DBBBF}"/>
    <dgm:cxn modelId="{636F29E2-C694-4B3E-9388-F7FE95FC401F}" srcId="{1F66456D-A96B-45D3-AB01-A46A505543E4}" destId="{6ECF64F7-7C35-431D-8AD0-E6CCE6763F43}" srcOrd="1" destOrd="0" parTransId="{44F9B116-AA80-49F2-A5DC-4F8D56FC792D}" sibTransId="{76236752-85DA-4C02-B487-14C15D28BC0D}"/>
    <dgm:cxn modelId="{E2939694-74E0-4395-BABD-5880C99CD323}" type="presOf" srcId="{4B01FDFC-2323-4ADE-98C5-B5027ACABEFE}" destId="{09F4F504-226D-46C4-B2F5-65357073740A}" srcOrd="0" destOrd="0" presId="urn:microsoft.com/office/officeart/2005/8/layout/equation2"/>
    <dgm:cxn modelId="{533AB3F5-260F-4855-9FBC-8152A9182560}" type="presOf" srcId="{6ECF64F7-7C35-431D-8AD0-E6CCE6763F43}" destId="{28209758-59DA-4F81-B185-001CFABDA839}" srcOrd="0" destOrd="0" presId="urn:microsoft.com/office/officeart/2005/8/layout/equation2"/>
    <dgm:cxn modelId="{7463DA6C-6091-413C-82B8-DFB7C172D513}" type="presParOf" srcId="{BDC2C90B-D696-4F55-95D4-CD5E7BD2926B}" destId="{5F8E873F-0AF1-4D19-B4DE-F3F1BFE83F53}" srcOrd="0" destOrd="0" presId="urn:microsoft.com/office/officeart/2005/8/layout/equation2"/>
    <dgm:cxn modelId="{20522D3E-D064-402A-98E9-DB4D5B75A387}" type="presParOf" srcId="{5F8E873F-0AF1-4D19-B4DE-F3F1BFE83F53}" destId="{09F4F504-226D-46C4-B2F5-65357073740A}" srcOrd="0" destOrd="0" presId="urn:microsoft.com/office/officeart/2005/8/layout/equation2"/>
    <dgm:cxn modelId="{6A22BDDC-BE1A-4B40-A317-DDE3A0DD507D}" type="presParOf" srcId="{5F8E873F-0AF1-4D19-B4DE-F3F1BFE83F53}" destId="{9551045E-3A60-4823-9AFF-2C1F463D4C2C}" srcOrd="1" destOrd="0" presId="urn:microsoft.com/office/officeart/2005/8/layout/equation2"/>
    <dgm:cxn modelId="{4D930C78-009D-44BC-922E-2AB6020B4B4B}" type="presParOf" srcId="{5F8E873F-0AF1-4D19-B4DE-F3F1BFE83F53}" destId="{173BB1B7-6348-4022-B11C-E9DF80661300}" srcOrd="2" destOrd="0" presId="urn:microsoft.com/office/officeart/2005/8/layout/equation2"/>
    <dgm:cxn modelId="{FC369C19-5298-4C2D-9870-D6425EAC98E2}" type="presParOf" srcId="{5F8E873F-0AF1-4D19-B4DE-F3F1BFE83F53}" destId="{1B9CC0D7-5337-4E0C-95BC-4FBDC3BE5FBD}" srcOrd="3" destOrd="0" presId="urn:microsoft.com/office/officeart/2005/8/layout/equation2"/>
    <dgm:cxn modelId="{62469169-C667-4FB6-B114-65A9D58F1A59}" type="presParOf" srcId="{5F8E873F-0AF1-4D19-B4DE-F3F1BFE83F53}" destId="{28209758-59DA-4F81-B185-001CFABDA839}" srcOrd="4" destOrd="0" presId="urn:microsoft.com/office/officeart/2005/8/layout/equation2"/>
    <dgm:cxn modelId="{9F617FE3-7256-4192-825A-3A6439A0407A}" type="presParOf" srcId="{BDC2C90B-D696-4F55-95D4-CD5E7BD2926B}" destId="{9B06CFA3-A73C-46B8-A9D8-081EF1A43D07}" srcOrd="1" destOrd="0" presId="urn:microsoft.com/office/officeart/2005/8/layout/equation2"/>
    <dgm:cxn modelId="{324A3179-D335-4E70-A8F1-5B896794D86E}" type="presParOf" srcId="{9B06CFA3-A73C-46B8-A9D8-081EF1A43D07}" destId="{B01B01F1-A099-42F9-8498-4DB0D66124B2}" srcOrd="0" destOrd="0" presId="urn:microsoft.com/office/officeart/2005/8/layout/equation2"/>
    <dgm:cxn modelId="{7523BC68-A306-4922-B4D8-146CF989F657}" type="presParOf" srcId="{BDC2C90B-D696-4F55-95D4-CD5E7BD2926B}" destId="{3946B4B2-02B7-48E1-940F-EF8F3CB537E1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6B63EB-0EE8-4447-A5BE-7C8C216131EE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157568-0CEB-4E8A-A3F0-CEB802D12D54}">
      <dgm:prSet phldrT="[Текст]"/>
      <dgm:spPr/>
      <dgm:t>
        <a:bodyPr/>
        <a:lstStyle/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1908ж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Америкада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Э.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Росстың 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«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Әлеуметтік 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психология»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деген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еңбегі жарық көрді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3AD6188-4763-4E63-B3B3-60AE501710B6}" type="parTrans" cxnId="{62909AC7-9A42-45FE-B78A-2CC7FEE5B875}">
      <dgm:prSet/>
      <dgm:spPr/>
      <dgm:t>
        <a:bodyPr/>
        <a:lstStyle/>
        <a:p>
          <a:endParaRPr lang="ru-RU"/>
        </a:p>
      </dgm:t>
    </dgm:pt>
    <dgm:pt modelId="{DA32271E-37E8-489E-A1D7-EE87BD52A476}" type="sibTrans" cxnId="{62909AC7-9A42-45FE-B78A-2CC7FEE5B875}">
      <dgm:prSet/>
      <dgm:spPr/>
      <dgm:t>
        <a:bodyPr/>
        <a:lstStyle/>
        <a:p>
          <a:endParaRPr lang="ru-RU"/>
        </a:p>
      </dgm:t>
    </dgm:pt>
    <dgm:pt modelId="{DD999EF4-08C8-42EF-B8F9-C720A9FF897D}">
      <dgm:prSet phldrT="[Текст]"/>
      <dgm:spPr/>
      <dgm:t>
        <a:bodyPr/>
        <a:lstStyle/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1897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жылы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Дж.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Болдуиннің 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«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Әлеуметтік психологиядан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зерттеулер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»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атты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еңбегі жазылды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9CF3F1F-F338-4B72-ABD9-FB2A1E1B860F}" type="parTrans" cxnId="{52226801-D791-4E20-A028-E539D8FE5FCD}">
      <dgm:prSet/>
      <dgm:spPr/>
      <dgm:t>
        <a:bodyPr/>
        <a:lstStyle/>
        <a:p>
          <a:endParaRPr lang="ru-RU"/>
        </a:p>
      </dgm:t>
    </dgm:pt>
    <dgm:pt modelId="{4F169986-734B-4D26-A135-060901DC4B2D}" type="sibTrans" cxnId="{52226801-D791-4E20-A028-E539D8FE5FCD}">
      <dgm:prSet/>
      <dgm:spPr/>
      <dgm:t>
        <a:bodyPr/>
        <a:lstStyle/>
        <a:p>
          <a:endParaRPr lang="ru-RU"/>
        </a:p>
      </dgm:t>
    </dgm:pt>
    <dgm:pt modelId="{FEC28B2F-4901-4FE6-B332-EE80AC74BD77}">
      <dgm:prSet phldrT="[Текст]"/>
      <dgm:spPr/>
      <dgm:t>
        <a:bodyPr/>
        <a:lstStyle/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1908 ж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ағылшын психологі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В.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Макдугалдың 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«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Әлеуметтік психологияға кіріспе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»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еңбегі Европада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басылып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шықты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52DE961-B1F6-4F4B-A09F-89B96D92E673}" type="sibTrans" cxnId="{255933C4-94A8-4113-9EB4-F2AFF8A23703}">
      <dgm:prSet/>
      <dgm:spPr/>
      <dgm:t>
        <a:bodyPr/>
        <a:lstStyle/>
        <a:p>
          <a:endParaRPr lang="ru-RU"/>
        </a:p>
      </dgm:t>
    </dgm:pt>
    <dgm:pt modelId="{459FFA36-6B2E-4ECC-96E0-A8C550ADA517}" type="parTrans" cxnId="{255933C4-94A8-4113-9EB4-F2AFF8A23703}">
      <dgm:prSet/>
      <dgm:spPr/>
      <dgm:t>
        <a:bodyPr/>
        <a:lstStyle/>
        <a:p>
          <a:endParaRPr lang="ru-RU"/>
        </a:p>
      </dgm:t>
    </dgm:pt>
    <dgm:pt modelId="{32D6CDE8-77B5-47DB-B344-D382314EABED}" type="pres">
      <dgm:prSet presAssocID="{D56B63EB-0EE8-4447-A5BE-7C8C216131E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FD2B98B-2F23-428A-A5B4-102954A3080B}" type="pres">
      <dgm:prSet presAssocID="{FEC28B2F-4901-4FE6-B332-EE80AC74BD77}" presName="node" presStyleLbl="node1" presStyleIdx="0" presStyleCnt="3" custLinFactNeighborX="4767" custLinFactNeighborY="12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A97DE0-AA63-461C-807E-F68764E1E8BF}" type="pres">
      <dgm:prSet presAssocID="{252DE961-B1F6-4F4B-A09F-89B96D92E673}" presName="sibTrans" presStyleCnt="0"/>
      <dgm:spPr/>
    </dgm:pt>
    <dgm:pt modelId="{3B0569E0-6540-4030-8A61-C2EB629F0859}" type="pres">
      <dgm:prSet presAssocID="{22157568-0CEB-4E8A-A3F0-CEB802D12D5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A9FD4D-B12B-4BE7-A993-42ABCB8A2265}" type="pres">
      <dgm:prSet presAssocID="{DA32271E-37E8-489E-A1D7-EE87BD52A476}" presName="sibTrans" presStyleCnt="0"/>
      <dgm:spPr/>
    </dgm:pt>
    <dgm:pt modelId="{E58BC97C-4510-4591-8F5E-FD373CE5EDF2}" type="pres">
      <dgm:prSet presAssocID="{DD999EF4-08C8-42EF-B8F9-C720A9FF897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909AC7-9A42-45FE-B78A-2CC7FEE5B875}" srcId="{D56B63EB-0EE8-4447-A5BE-7C8C216131EE}" destId="{22157568-0CEB-4E8A-A3F0-CEB802D12D54}" srcOrd="1" destOrd="0" parTransId="{63AD6188-4763-4E63-B3B3-60AE501710B6}" sibTransId="{DA32271E-37E8-489E-A1D7-EE87BD52A476}"/>
    <dgm:cxn modelId="{255933C4-94A8-4113-9EB4-F2AFF8A23703}" srcId="{D56B63EB-0EE8-4447-A5BE-7C8C216131EE}" destId="{FEC28B2F-4901-4FE6-B332-EE80AC74BD77}" srcOrd="0" destOrd="0" parTransId="{459FFA36-6B2E-4ECC-96E0-A8C550ADA517}" sibTransId="{252DE961-B1F6-4F4B-A09F-89B96D92E673}"/>
    <dgm:cxn modelId="{D3FD591C-B760-44FA-AE7E-34B98772605B}" type="presOf" srcId="{D56B63EB-0EE8-4447-A5BE-7C8C216131EE}" destId="{32D6CDE8-77B5-47DB-B344-D382314EABED}" srcOrd="0" destOrd="0" presId="urn:microsoft.com/office/officeart/2005/8/layout/hList6"/>
    <dgm:cxn modelId="{55C4248D-0F48-4593-A7B0-C05ACD8D6B93}" type="presOf" srcId="{22157568-0CEB-4E8A-A3F0-CEB802D12D54}" destId="{3B0569E0-6540-4030-8A61-C2EB629F0859}" srcOrd="0" destOrd="0" presId="urn:microsoft.com/office/officeart/2005/8/layout/hList6"/>
    <dgm:cxn modelId="{80EF8952-5A6E-402A-A8B4-C83A51303E56}" type="presOf" srcId="{FEC28B2F-4901-4FE6-B332-EE80AC74BD77}" destId="{1FD2B98B-2F23-428A-A5B4-102954A3080B}" srcOrd="0" destOrd="0" presId="urn:microsoft.com/office/officeart/2005/8/layout/hList6"/>
    <dgm:cxn modelId="{52226801-D791-4E20-A028-E539D8FE5FCD}" srcId="{D56B63EB-0EE8-4447-A5BE-7C8C216131EE}" destId="{DD999EF4-08C8-42EF-B8F9-C720A9FF897D}" srcOrd="2" destOrd="0" parTransId="{09CF3F1F-F338-4B72-ABD9-FB2A1E1B860F}" sibTransId="{4F169986-734B-4D26-A135-060901DC4B2D}"/>
    <dgm:cxn modelId="{32FEC443-2B23-4223-AF46-B480EBB117DC}" type="presOf" srcId="{DD999EF4-08C8-42EF-B8F9-C720A9FF897D}" destId="{E58BC97C-4510-4591-8F5E-FD373CE5EDF2}" srcOrd="0" destOrd="0" presId="urn:microsoft.com/office/officeart/2005/8/layout/hList6"/>
    <dgm:cxn modelId="{8BF1059B-6287-4655-90C8-7FE06AA5BB65}" type="presParOf" srcId="{32D6CDE8-77B5-47DB-B344-D382314EABED}" destId="{1FD2B98B-2F23-428A-A5B4-102954A3080B}" srcOrd="0" destOrd="0" presId="urn:microsoft.com/office/officeart/2005/8/layout/hList6"/>
    <dgm:cxn modelId="{EA6E5066-1679-4E64-AE41-0CE09E24A741}" type="presParOf" srcId="{32D6CDE8-77B5-47DB-B344-D382314EABED}" destId="{67A97DE0-AA63-461C-807E-F68764E1E8BF}" srcOrd="1" destOrd="0" presId="urn:microsoft.com/office/officeart/2005/8/layout/hList6"/>
    <dgm:cxn modelId="{5FD80279-ACBC-40D5-B894-9899B8BD041B}" type="presParOf" srcId="{32D6CDE8-77B5-47DB-B344-D382314EABED}" destId="{3B0569E0-6540-4030-8A61-C2EB629F0859}" srcOrd="2" destOrd="0" presId="urn:microsoft.com/office/officeart/2005/8/layout/hList6"/>
    <dgm:cxn modelId="{263CAB7D-BB99-4FE7-892A-5B1EA3C2C1E3}" type="presParOf" srcId="{32D6CDE8-77B5-47DB-B344-D382314EABED}" destId="{40A9FD4D-B12B-4BE7-A993-42ABCB8A2265}" srcOrd="3" destOrd="0" presId="urn:microsoft.com/office/officeart/2005/8/layout/hList6"/>
    <dgm:cxn modelId="{81E66916-BB54-400F-A557-726A34A21F8C}" type="presParOf" srcId="{32D6CDE8-77B5-47DB-B344-D382314EABED}" destId="{E58BC97C-4510-4591-8F5E-FD373CE5EDF2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36-70EB-4D42-BD55-CED747D6A07B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9E65A-4236-425F-A341-1468D7EEDA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36-70EB-4D42-BD55-CED747D6A07B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9E65A-4236-425F-A341-1468D7EEDA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36-70EB-4D42-BD55-CED747D6A07B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9E65A-4236-425F-A341-1468D7EEDA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36-70EB-4D42-BD55-CED747D6A07B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9E65A-4236-425F-A341-1468D7EEDA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36-70EB-4D42-BD55-CED747D6A07B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9E65A-4236-425F-A341-1468D7EEDA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36-70EB-4D42-BD55-CED747D6A07B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9E65A-4236-425F-A341-1468D7EEDA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36-70EB-4D42-BD55-CED747D6A07B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9E65A-4236-425F-A341-1468D7EEDA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36-70EB-4D42-BD55-CED747D6A07B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9E65A-4236-425F-A341-1468D7EEDA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36-70EB-4D42-BD55-CED747D6A07B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9E65A-4236-425F-A341-1468D7EEDA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36-70EB-4D42-BD55-CED747D6A07B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9E65A-4236-425F-A341-1468D7EEDA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36-70EB-4D42-BD55-CED747D6A07B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79E65A-4236-425F-A341-1468D7EEDA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B9B836-70EB-4D42-BD55-CED747D6A07B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79E65A-4236-425F-A341-1468D7EEDAC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564904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kk-KZ" sz="4400" dirty="0" smtClean="0"/>
              <a:t>Әлеуметтік психология пәні, құрлымы және әдістері</a:t>
            </a:r>
            <a:endParaRPr lang="ru-RU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5148064" y="4797152"/>
            <a:ext cx="52565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Дайындаған: </a:t>
            </a: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Намаз Арай</a:t>
            </a:r>
          </a:p>
          <a:p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Баймуминова</a:t>
            </a:r>
            <a:r>
              <a:rPr lang="ru-RU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Фатима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Владелец\Desktop\rak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548680"/>
            <a:ext cx="2448272" cy="2448272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1402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Әлеуметтік психологияның дербес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ғылым ретінде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1908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санайды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772817"/>
          <a:ext cx="8229600" cy="2808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560" y="5013176"/>
            <a:ext cx="8136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20 </a:t>
            </a:r>
            <a:r>
              <a:rPr lang="ru-RU" sz="2000" i="1" dirty="0" err="1" smtClean="0">
                <a:solidFill>
                  <a:schemeClr val="accent1">
                    <a:lumMod val="50000"/>
                  </a:schemeClr>
                </a:solidFill>
              </a:rPr>
              <a:t>ғ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2000" i="1" dirty="0" err="1" smtClean="0">
                <a:solidFill>
                  <a:schemeClr val="accent1">
                    <a:lumMod val="50000"/>
                  </a:schemeClr>
                </a:solidFill>
              </a:rPr>
              <a:t>басында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  </a:t>
            </a:r>
            <a:r>
              <a:rPr lang="ru-RU" sz="2000" i="1" dirty="0" err="1" smtClean="0">
                <a:solidFill>
                  <a:schemeClr val="accent1">
                    <a:lumMod val="50000"/>
                  </a:schemeClr>
                </a:solidFill>
              </a:rPr>
              <a:t>зерттеушілер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accent1">
                    <a:lumMod val="50000"/>
                  </a:schemeClr>
                </a:solidFill>
              </a:rPr>
              <a:t>көбіне қоғамдық көпшіліктік психологияны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accent1">
                    <a:lumMod val="50000"/>
                  </a:schemeClr>
                </a:solidFill>
              </a:rPr>
              <a:t>зерттеуге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accent1">
                    <a:lumMod val="50000"/>
                  </a:schemeClr>
                </a:solidFill>
              </a:rPr>
              <a:t>көңіл бөлсе, ғасырдың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орта </a:t>
            </a:r>
            <a:r>
              <a:rPr lang="ru-RU" sz="2000" i="1" dirty="0" err="1" smtClean="0">
                <a:solidFill>
                  <a:schemeClr val="accent1">
                    <a:lumMod val="50000"/>
                  </a:schemeClr>
                </a:solidFill>
              </a:rPr>
              <a:t>шегіне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accent1">
                    <a:lumMod val="50000"/>
                  </a:schemeClr>
                </a:solidFill>
              </a:rPr>
              <a:t>таман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000" i="1" dirty="0" err="1" smtClean="0">
                <a:solidFill>
                  <a:schemeClr val="accent1">
                    <a:lumMod val="50000"/>
                  </a:schemeClr>
                </a:solidFill>
              </a:rPr>
              <a:t>негізінен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000" i="1" dirty="0" err="1" smtClean="0">
                <a:solidFill>
                  <a:schemeClr val="accent1">
                    <a:lumMod val="50000"/>
                  </a:schemeClr>
                </a:solidFill>
              </a:rPr>
              <a:t>шағын топтар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000" i="1" dirty="0" err="1" smtClean="0">
                <a:solidFill>
                  <a:schemeClr val="accent1">
                    <a:lumMod val="50000"/>
                  </a:schemeClr>
                </a:solidFill>
              </a:rPr>
              <a:t>адамдардың әлеуметтік бағдары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000" i="1" dirty="0" err="1" smtClean="0">
                <a:solidFill>
                  <a:schemeClr val="accent1">
                    <a:lumMod val="50000"/>
                  </a:schemeClr>
                </a:solidFill>
              </a:rPr>
              <a:t>топтарға әсер ету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accent1">
                    <a:lumMod val="50000"/>
                  </a:schemeClr>
                </a:solidFill>
              </a:rPr>
              <a:t>тәсілдері және әр түрлі адамаралық қатынастарға үңіле бастады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sz="2000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ru-RU" sz="3100" dirty="0" err="1" smtClean="0"/>
              <a:t>Қазіргі уақытта адамның әлеуметтік мінез-құлқының жалпы</a:t>
            </a:r>
            <a:r>
              <a:rPr lang="ru-RU" sz="3100" dirty="0" smtClean="0"/>
              <a:t> </a:t>
            </a:r>
            <a:r>
              <a:rPr lang="ru-RU" sz="3100" dirty="0" err="1" smtClean="0"/>
              <a:t>теориясын</a:t>
            </a:r>
            <a:r>
              <a:rPr lang="ru-RU" sz="3100" dirty="0" smtClean="0"/>
              <a:t> </a:t>
            </a:r>
            <a:r>
              <a:rPr lang="ru-RU" sz="3100" dirty="0" err="1" smtClean="0"/>
              <a:t>құру проблемасы</a:t>
            </a:r>
            <a:r>
              <a:rPr lang="ru-RU" sz="3100" dirty="0" smtClean="0"/>
              <a:t> </a:t>
            </a:r>
            <a:r>
              <a:rPr lang="ru-RU" sz="3100" dirty="0" err="1" smtClean="0"/>
              <a:t>өте өзекті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389120"/>
          </a:xfrm>
        </p:spPr>
        <p:txBody>
          <a:bodyPr>
            <a:normAutofit fontScale="92500"/>
          </a:bodyPr>
          <a:lstStyle/>
          <a:p>
            <a:pPr fontAlgn="base">
              <a:buNone/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Әлеуметтік психологияның пәні әр түрлі әлеуметтік топтарға кіріктірілген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адамдардың қарым-қатынасының  заңдылықтарын және сол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топтардың өзінің психологиялық сипаттамаларын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зерттейтінғылым деген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көзқарас басым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fontAlgn="base">
              <a:buNone/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Әлеуметтік психологияны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зерттеушілердің міндеттері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fontAlgn="base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1. 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Шетелдік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әлеутметтік психологияға талдау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жасау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шетезерттеушілерінің тәжірибесін сол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қалпында көшіріп алмай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біздің жағдайға қарай қарастыру.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fontAlgn="base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2.  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Әлеуметтік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психолог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этникасын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мәселені еске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ала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отырып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бұл мәселені шешуде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өз орнын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алуға тырысу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96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Жаңа әлеуметтік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психология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төмендегі міндеттерді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алға қояды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389120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Өзгермелі дүниеде адамның рөлі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мен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орнын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табу.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1.     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Қазіргі социумдағы қатынас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пен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қарым-қатынастың көп түрлерін зерттеу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2.   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Мемлекет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саясат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, экономика,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қоғам негізінде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әлеуметтік-психологиялық қатынастарды ұйымдастыру.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fontAlgn="base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3.     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Әлеуметтік қақтығыстар теорияларын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жасау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4.     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Әлеуметтік психологияның диагностикалық теориялық негізін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жасау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err="1" smtClean="0"/>
              <a:t>Әлеуметтік </a:t>
            </a:r>
            <a:r>
              <a:rPr lang="ru-RU" sz="2800" dirty="0" smtClean="0"/>
              <a:t>психолог </a:t>
            </a:r>
            <a:r>
              <a:rPr lang="ru-RU" sz="2800" dirty="0" err="1" smtClean="0"/>
              <a:t>көпшілік көтерілістерді</a:t>
            </a:r>
            <a:r>
              <a:rPr lang="ru-RU" sz="2800" dirty="0" smtClean="0"/>
              <a:t>, </a:t>
            </a:r>
            <a:r>
              <a:rPr lang="ru-RU" sz="2800" dirty="0" err="1" smtClean="0"/>
              <a:t>кепілге</a:t>
            </a:r>
            <a:r>
              <a:rPr lang="ru-RU" sz="2800" dirty="0" smtClean="0"/>
              <a:t> </a:t>
            </a:r>
            <a:r>
              <a:rPr lang="ru-RU" sz="2800" dirty="0" err="1" smtClean="0"/>
              <a:t>алынғандарды шығаруға келіссөз жүргізуге көмек беруі</a:t>
            </a:r>
            <a:r>
              <a:rPr lang="ru-RU" sz="2800" dirty="0" smtClean="0"/>
              <a:t> тиіс.</a:t>
            </a:r>
            <a:r>
              <a:rPr lang="ru-RU" sz="2800" dirty="0" err="1" smtClean="0"/>
              <a:t>Әлеуметтік психологияның жеке</a:t>
            </a:r>
            <a:r>
              <a:rPr lang="ru-RU" sz="2800" dirty="0" smtClean="0"/>
              <a:t> </a:t>
            </a:r>
            <a:r>
              <a:rPr lang="ru-RU" sz="2800" dirty="0" err="1" smtClean="0"/>
              <a:t>ғылым болып</a:t>
            </a:r>
            <a:r>
              <a:rPr lang="ru-RU" sz="2800" dirty="0" smtClean="0"/>
              <a:t> </a:t>
            </a:r>
            <a:r>
              <a:rPr lang="ru-RU" sz="2800" dirty="0" err="1" smtClean="0"/>
              <a:t>бөлініп шығуы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None/>
            </a:pPr>
            <a:r>
              <a:rPr lang="ru-RU" dirty="0" smtClean="0"/>
              <a:t>1.     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Тілдің жетілуімен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fontAlgn="base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2.    Этнография, антропология, археология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аймақтарындағы маңызды фактілердің жиналуына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fontAlgn="base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3.     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Қалалардың дамуы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мен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өндіріс орындарының көбеюіне байланысты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fontAlgn="base">
              <a:buNone/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Бұл кезеңде өзіндік психикалық құбылыстар, халық рухы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, топ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мінез-құлқы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еліктеу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, сену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пайда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болды.Оларды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зерттеу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үшін зерттеу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әдістері жасалына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бастады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0"/>
            <a:ext cx="8229600" cy="6453336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endParaRPr lang="ru-RU" sz="32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Бұл кезеңде ғалымдар әр түрлі  этнографиялық, тарихи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антропологиялық, тілдік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материалдарды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жинап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талдау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мен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ғана айналысты.Оларды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эксперименталды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тексеруден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өткізбеді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Ағылшын антропологы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Э.Тейлор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алғашқы қауымдық мәдениет жайлы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жұмысын аяқтады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.Америка этнографы Л.Морган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индустар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тұрмысын зеттеді.Француз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социологы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және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этнографы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Л.Леви-Брюль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алғашқы адамның ойлау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ерекшеліктерін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зерттеді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algn="ctr">
              <a:buNone/>
            </a:pP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Әлеуметтік психологияның</a:t>
            </a:r>
            <a:endParaRPr lang="ru-RU" sz="3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ата-анасы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  психология мен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әлеуметтану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болды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484784"/>
            <a:ext cx="8352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54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НАЗАРЛАРЫҢЫЗҒА РАХМЕТ!!!</a:t>
            </a:r>
          </a:p>
        </p:txBody>
      </p:sp>
      <p:pic>
        <p:nvPicPr>
          <p:cNvPr id="1026" name="Picture 2" descr="C:\Users\Владелец\Desktop\rak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068960"/>
            <a:ext cx="5256584" cy="378904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954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5976664"/>
          </a:xfrm>
        </p:spPr>
        <p:txBody>
          <a:bodyPr>
            <a:noAutofit/>
          </a:bodyPr>
          <a:lstStyle/>
          <a:p>
            <a:r>
              <a:rPr lang="kk-KZ" sz="5400" b="1" dirty="0" smtClean="0">
                <a:solidFill>
                  <a:srgbClr val="FF0000"/>
                </a:solidFill>
              </a:rPr>
              <a:t>               Психология</a:t>
            </a:r>
            <a:r>
              <a:rPr lang="kk-KZ" sz="2000" b="1" dirty="0" smtClean="0"/>
              <a:t/>
            </a:r>
            <a:br>
              <a:rPr lang="kk-KZ" sz="2000" b="1" dirty="0" smtClean="0"/>
            </a:br>
            <a:r>
              <a:rPr lang="kk-KZ" sz="2000" b="1" dirty="0" smtClean="0"/>
              <a:t>          Психология</a:t>
            </a:r>
            <a:r>
              <a:rPr lang="ru-RU" sz="2000" dirty="0" smtClean="0"/>
              <a:t> – </a:t>
            </a:r>
            <a:r>
              <a:rPr lang="kk-KZ" sz="2000" dirty="0" smtClean="0"/>
              <a:t>психика және оның қалыптасу және даму заңдылықтары туралы ғылым.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kk-KZ" sz="2000" dirty="0" smtClean="0"/>
              <a:t>Психикалық құбылыстарды 3 үлкен топқа жіктеуге болады: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kk-KZ" sz="2000" b="1" dirty="0" smtClean="0"/>
              <a:t>         Психикалық үрдістер</a:t>
            </a:r>
            <a:r>
              <a:rPr lang="kk-KZ" sz="2000" dirty="0" smtClean="0"/>
              <a:t> – бұл объективтік шындықты субъективтік бейнелеудің әртүрлі формасы. Психикалық үрдістерді сонымен қатар психикалық функциялар деп атайды. Психикалық үрдістердің көмегімен қоршаған ортаны тану іске асады, білім мен дағдыны, оқыту мен іс-әрекетті меңгереді. Төмендегідей психикалық үрдістердің негізгі түрлері қарастырылады: түйсіктер, қабылдау, ес, елес, қиял, ойлау, сезім және эмоция, ерік.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kk-KZ" sz="2000" b="1" dirty="0" smtClean="0"/>
              <a:t>         Психикалық қасиеттер</a:t>
            </a:r>
            <a:r>
              <a:rPr lang="kk-KZ" sz="2000" dirty="0" smtClean="0"/>
              <a:t> – бұл адамдардың бір-бірінен айырмашылығын білдіретін жеке тұлғаның дара психологиялық ерекшнліктері. Психикалық қасиеттерге темперамент, мінез, қабілеттілік жатады.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kk-KZ" sz="2000" b="1" dirty="0" smtClean="0"/>
              <a:t>         Психикалық жағдайлар</a:t>
            </a:r>
            <a:r>
              <a:rPr lang="kk-KZ" sz="2000" dirty="0" smtClean="0"/>
              <a:t> (қалып) психикалық іс-әрекеттің уақытша дамуын сипаттайды. Оқыту мен іс-әрекеттің жемісті орындалуына ерекше ықпал ететін адамның ішкі дүниесінің саласы болып табылады.</a:t>
            </a:r>
            <a:endParaRPr lang="ru-RU" sz="2000" dirty="0"/>
          </a:p>
        </p:txBody>
      </p:sp>
    </p:spTree>
    <p:custDataLst>
      <p:tags r:id="rId1"/>
    </p:custDataLst>
  </p:cSld>
  <p:clrMapOvr>
    <a:masterClrMapping/>
  </p:clrMapOvr>
  <p:transition advTm="1296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453104"/>
          </a:xfrm>
        </p:spPr>
        <p:txBody>
          <a:bodyPr>
            <a:normAutofit/>
          </a:bodyPr>
          <a:lstStyle/>
          <a:p>
            <a:pPr algn="ctr"/>
            <a:r>
              <a:rPr lang="kk-KZ" dirty="0" smtClean="0"/>
              <a:t> Адамзат іс-әрекетінің нақты түрінің психологиялық проблемаларын зерттейтін психологияның салалары:</a:t>
            </a:r>
            <a:endParaRPr lang="ru-RU" dirty="0"/>
          </a:p>
        </p:txBody>
      </p:sp>
    </p:spTree>
    <p:custDataLst>
      <p:tags r:id="rId1"/>
    </p:custDataLst>
  </p:cSld>
  <p:clrMapOvr>
    <a:masterClrMapping/>
  </p:clrMapOvr>
  <p:transition advTm="748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04664"/>
            <a:ext cx="8147248" cy="548788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kk-KZ" b="1" dirty="0" smtClean="0"/>
              <a:t> </a:t>
            </a:r>
            <a:r>
              <a:rPr lang="kk-KZ" b="1" dirty="0" smtClean="0">
                <a:solidFill>
                  <a:srgbClr val="FF0000"/>
                </a:solidFill>
              </a:rPr>
              <a:t>Еңбек психологиясы</a:t>
            </a:r>
            <a:r>
              <a:rPr lang="kk-KZ" dirty="0" smtClean="0">
                <a:solidFill>
                  <a:srgbClr val="FF0000"/>
                </a:solidFill>
              </a:rPr>
              <a:t> </a:t>
            </a:r>
            <a:r>
              <a:rPr lang="kk-KZ" dirty="0" smtClean="0"/>
              <a:t>адамның еңбек іс-әрекетінің психологиялық ерекшеліктерін, еңбекті ғылыми (ЕҒҰ) ұйымдастырудың психологиялық астарларын зерттейді. Еңбек психологиясының міндетіне адамның кәсіби ерекшеліктерін, еңбек дағдыларын дамытудың заңдылытарын, өндірістік жағдайдың ықпалын анықтау жатады. Еңбек психологиясы бірнеше бөлімдерден тұрады: олар сонымен қатар өз бетінше дербес, бір-бірімен байланысты психология ғылымдарының салалары. Олар: инженерлік психология; авиация; космос психологиясы.</a:t>
            </a:r>
            <a:r>
              <a:rPr lang="kk-KZ" b="1" dirty="0" smtClean="0"/>
              <a:t>       </a:t>
            </a:r>
          </a:p>
          <a:p>
            <a:r>
              <a:rPr lang="kk-KZ" b="1" dirty="0" smtClean="0"/>
              <a:t>  </a:t>
            </a:r>
            <a:r>
              <a:rPr lang="kk-KZ" b="1" dirty="0" smtClean="0">
                <a:solidFill>
                  <a:srgbClr val="FF0000"/>
                </a:solidFill>
              </a:rPr>
              <a:t>Жас психологиясы</a:t>
            </a:r>
            <a:r>
              <a:rPr lang="kk-KZ" dirty="0" smtClean="0">
                <a:solidFill>
                  <a:srgbClr val="FF0000"/>
                </a:solidFill>
              </a:rPr>
              <a:t> </a:t>
            </a:r>
            <a:r>
              <a:rPr lang="kk-KZ" dirty="0" smtClean="0"/>
              <a:t>әр жастағы адамның психикалық дамуының заңдылықтарын, әртүрлі психикалық үрдістер мен қасиеттерінің қалыптасуын зерттейді. Жас психологиясы мынадай бөлімдерге бөлінеді: балалар психологиясы, жеткіншек психологиясы, жастық шақ психологиясы, ересектер психологиясы.</a:t>
            </a:r>
          </a:p>
          <a:p>
            <a:endParaRPr lang="kk-KZ" b="1" dirty="0" smtClean="0">
              <a:solidFill>
                <a:srgbClr val="FF0000"/>
              </a:solidFill>
            </a:endParaRPr>
          </a:p>
          <a:p>
            <a:r>
              <a:rPr lang="kk-KZ" b="1" dirty="0" smtClean="0">
                <a:solidFill>
                  <a:srgbClr val="FF0000"/>
                </a:solidFill>
              </a:rPr>
              <a:t>Спорт психологиясы</a:t>
            </a:r>
            <a:r>
              <a:rPr lang="kk-KZ" dirty="0" smtClean="0">
                <a:solidFill>
                  <a:srgbClr val="FF0000"/>
                </a:solidFill>
              </a:rPr>
              <a:t> </a:t>
            </a:r>
            <a:r>
              <a:rPr lang="kk-KZ" dirty="0" smtClean="0"/>
              <a:t>спортшылардың жеке басы мен іс-әрекетінің психологиялық ерекшеліктерін, психологиялық даярлықтың шарттары мен тәсілдерін, спортшылардың жаттығуының және даярлығының психологиялық өлшемдерін, жарыстарды ұйымдастыру мен өткізуге байланысты психологиялық факторларды зерттейді.</a:t>
            </a:r>
            <a:endParaRPr lang="ru-RU" dirty="0" smtClean="0"/>
          </a:p>
          <a:p>
            <a:endParaRPr lang="ru-RU" dirty="0"/>
          </a:p>
        </p:txBody>
      </p:sp>
    </p:spTree>
    <p:custDataLst>
      <p:tags r:id="rId1"/>
    </p:custDataLst>
  </p:cSld>
  <p:clrMapOvr>
    <a:masterClrMapping/>
  </p:clrMapOvr>
  <p:transition advTm="2302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5703912"/>
          </a:xfrm>
        </p:spPr>
        <p:txBody>
          <a:bodyPr>
            <a:normAutofit fontScale="85000" lnSpcReduction="20000"/>
          </a:bodyPr>
          <a:lstStyle/>
          <a:p>
            <a:r>
              <a:rPr lang="kk-KZ" b="1" dirty="0" smtClean="0"/>
              <a:t>        </a:t>
            </a:r>
            <a:r>
              <a:rPr lang="kk-KZ" b="1" dirty="0" smtClean="0">
                <a:solidFill>
                  <a:srgbClr val="FF0000"/>
                </a:solidFill>
              </a:rPr>
              <a:t>Педагогикалық</a:t>
            </a:r>
            <a:r>
              <a:rPr lang="kk-KZ" dirty="0" smtClean="0">
                <a:solidFill>
                  <a:srgbClr val="FF0000"/>
                </a:solidFill>
              </a:rPr>
              <a:t> </a:t>
            </a:r>
            <a:r>
              <a:rPr lang="kk-KZ" b="1" dirty="0" smtClean="0">
                <a:solidFill>
                  <a:srgbClr val="FF0000"/>
                </a:solidFill>
              </a:rPr>
              <a:t>психологияның</a:t>
            </a:r>
            <a:r>
              <a:rPr lang="kk-KZ" dirty="0" smtClean="0">
                <a:solidFill>
                  <a:srgbClr val="FF0000"/>
                </a:solidFill>
              </a:rPr>
              <a:t> </a:t>
            </a:r>
            <a:r>
              <a:rPr lang="kk-KZ" dirty="0" smtClean="0"/>
              <a:t>зерттеу пәні адамды оқыту мен тәрбиелеудің психологиялық заңдылықтарын зерттеу болып табылады. Педагогикалық психологияның бөлімдеріне немесе салаларына мыналар жатады: оқыту психологиясы; тәрбие психологиясы; ұстаз психологиясы мұғалім мен шәкірттердің арасындағы қарым-қатынасын, мұғалімге қойылатын талаптардың психологиялық мәселелерін зерттейді.</a:t>
            </a:r>
            <a:endParaRPr lang="ru-RU" dirty="0" smtClean="0"/>
          </a:p>
          <a:p>
            <a:r>
              <a:rPr lang="kk-KZ" b="1" dirty="0" smtClean="0"/>
              <a:t>         </a:t>
            </a:r>
            <a:r>
              <a:rPr lang="kk-KZ" b="1" dirty="0" smtClean="0">
                <a:solidFill>
                  <a:srgbClr val="FF0000"/>
                </a:solidFill>
              </a:rPr>
              <a:t>Медициналық психология</a:t>
            </a:r>
            <a:r>
              <a:rPr lang="kk-KZ" dirty="0" smtClean="0">
                <a:solidFill>
                  <a:srgbClr val="FF0000"/>
                </a:solidFill>
              </a:rPr>
              <a:t> </a:t>
            </a:r>
            <a:r>
              <a:rPr lang="kk-KZ" dirty="0" smtClean="0"/>
              <a:t>дәрігер қызметінің және ауру мінез-құлқының психологиялық мәселелерін зерттейді. Ол нейропсихологияға, психофармокологияға, психотерапияға, психопрофилактика мен психогигиенаға бөлінеді.</a:t>
            </a:r>
            <a:r>
              <a:rPr lang="kk-KZ" b="1" dirty="0" smtClean="0"/>
              <a:t> </a:t>
            </a:r>
          </a:p>
          <a:p>
            <a:r>
              <a:rPr lang="kk-KZ" b="1" dirty="0" smtClean="0"/>
              <a:t>        </a:t>
            </a:r>
            <a:r>
              <a:rPr lang="kk-KZ" b="1" dirty="0" smtClean="0">
                <a:solidFill>
                  <a:srgbClr val="FF0000"/>
                </a:solidFill>
              </a:rPr>
              <a:t>Әскери психология</a:t>
            </a:r>
            <a:r>
              <a:rPr lang="kk-KZ" dirty="0" smtClean="0">
                <a:solidFill>
                  <a:srgbClr val="FF0000"/>
                </a:solidFill>
              </a:rPr>
              <a:t> </a:t>
            </a:r>
            <a:r>
              <a:rPr lang="kk-KZ" dirty="0" smtClean="0"/>
              <a:t>соғыс іс-әрекеттері жағдайында адамның мінез-құлқын, бастықтар мен қармағындағылардың өзара қарым-қатынастарының психологиялық жағын, психологиялық насихаттың және қарсы насихаттың әдістерін, әскери техниканың басқарудың психологиялық проблемаларын зерттейді және т.б.</a:t>
            </a:r>
            <a:endParaRPr lang="ru-RU" dirty="0"/>
          </a:p>
        </p:txBody>
      </p:sp>
    </p:spTree>
    <p:custDataLst>
      <p:tags r:id="rId1"/>
    </p:custDataLst>
  </p:cSld>
  <p:clrMapOvr>
    <a:masterClrMapping/>
  </p:clrMapOvr>
  <p:transition advTm="1664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559896"/>
          </a:xfrm>
        </p:spPr>
        <p:txBody>
          <a:bodyPr>
            <a:normAutofit fontScale="85000" lnSpcReduction="20000"/>
          </a:bodyPr>
          <a:lstStyle/>
          <a:p>
            <a:r>
              <a:rPr lang="kk-KZ" b="1" dirty="0" smtClean="0">
                <a:solidFill>
                  <a:srgbClr val="FF0000"/>
                </a:solidFill>
              </a:rPr>
              <a:t>        Заң психологиясы</a:t>
            </a:r>
            <a:r>
              <a:rPr lang="kk-KZ" dirty="0" smtClean="0">
                <a:solidFill>
                  <a:srgbClr val="FF0000"/>
                </a:solidFill>
              </a:rPr>
              <a:t> </a:t>
            </a:r>
            <a:r>
              <a:rPr lang="kk-KZ" dirty="0" smtClean="0"/>
              <a:t>заң жүйесін іске асырумен байланысты психологиялық мәселелерді қарастырады. Ол сот психологиясы, криминалді психология, пенитенциарлық немесе еңбекпен түзеу психологиясы. Сот психологиясы тергеу үрдісіне қатысушылардың мінез-құлқының психологиялық ерекшеліктерін зерттеумен айналысады; криминалді психология мінез-құлықтың психологиялық проблемаларын және қылмыскер тұлғасын қалыптастыру мен қылмыстың себептерін анықтайтын саласын айтады; пенитенциарлық немесе еңбекпен түзеу психологиясы еңбекпен түзеу колониясында ұсталғандардың психологиясы, сендіру және көндіру әдістері арқылы тәрбиенің психологиялық проблемалары және т.б.</a:t>
            </a:r>
            <a:endParaRPr lang="ru-RU" dirty="0" smtClean="0"/>
          </a:p>
          <a:p>
            <a:r>
              <a:rPr lang="kk-KZ" b="1" dirty="0" smtClean="0">
                <a:solidFill>
                  <a:srgbClr val="FF0000"/>
                </a:solidFill>
              </a:rPr>
              <a:t>  Салыстырмалы психология</a:t>
            </a:r>
            <a:r>
              <a:rPr lang="kk-KZ" dirty="0" smtClean="0">
                <a:solidFill>
                  <a:srgbClr val="FF0000"/>
                </a:solidFill>
              </a:rPr>
              <a:t> </a:t>
            </a:r>
            <a:r>
              <a:rPr lang="kk-KZ" dirty="0" smtClean="0"/>
              <a:t>жануарлардың психикасын зерттейтін психологияның саласы.</a:t>
            </a:r>
          </a:p>
          <a:p>
            <a:r>
              <a:rPr lang="kk-KZ" b="1" dirty="0" smtClean="0">
                <a:solidFill>
                  <a:srgbClr val="FF0000"/>
                </a:solidFill>
              </a:rPr>
              <a:t>Әлеуметтік психология</a:t>
            </a:r>
            <a:r>
              <a:rPr lang="kk-KZ" dirty="0" smtClean="0">
                <a:solidFill>
                  <a:srgbClr val="FF0000"/>
                </a:solidFill>
              </a:rPr>
              <a:t> </a:t>
            </a:r>
            <a:r>
              <a:rPr lang="kk-KZ" dirty="0" smtClean="0"/>
              <a:t>әртүрлі әлеуметтік қауымдастықтардың психологиялық ерекшеліктерін, топтар мен ұжымдардағы адамдардың өзара қарым-қатынастарын, ондағы жеке тұлғалардың жағдайын зерттейді</a:t>
            </a:r>
            <a:endParaRPr lang="ru-RU" dirty="0"/>
          </a:p>
        </p:txBody>
      </p:sp>
    </p:spTree>
    <p:custDataLst>
      <p:tags r:id="rId1"/>
    </p:custDataLst>
  </p:cSld>
  <p:clrMapOvr>
    <a:masterClrMapping/>
  </p:clrMapOvr>
  <p:transition advTm="176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/>
          <a:lstStyle/>
          <a:p>
            <a:pPr algn="ctr"/>
            <a:r>
              <a:rPr lang="ru-RU" dirty="0" err="1" smtClean="0"/>
              <a:t>Әлеуметтік </a:t>
            </a:r>
            <a:r>
              <a:rPr lang="ru-RU" dirty="0" smtClean="0"/>
              <a:t>психология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3933056"/>
            <a:ext cx="6984776" cy="216024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solidFill>
                  <a:schemeClr val="tx1"/>
                </a:solidFill>
              </a:rPr>
              <a:t>Әлеуметтік психологияның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 20-ғ. </a:t>
            </a:r>
            <a:r>
              <a:rPr lang="ru-RU" dirty="0" err="1" smtClean="0">
                <a:solidFill>
                  <a:schemeClr val="tx1"/>
                </a:solidFill>
              </a:rPr>
              <a:t>Басынан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өз бетінше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дербес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ғылым ретінде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қалыптасуда.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Әлеуметтану ғылымы әлеуметтік психологиясын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өзінің бір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тармағы деп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есептесе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жағынан ол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психология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ғылымының бір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саласы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есептелінеді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1916832"/>
            <a:ext cx="3240360" cy="115212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социология (</a:t>
            </a:r>
            <a:r>
              <a:rPr lang="ru-RU" sz="2000" dirty="0" err="1" smtClean="0">
                <a:solidFill>
                  <a:schemeClr val="tx1"/>
                </a:solidFill>
              </a:rPr>
              <a:t>әлеуметтану</a:t>
            </a:r>
            <a:r>
              <a:rPr lang="ru-RU" dirty="0" smtClean="0">
                <a:solidFill>
                  <a:schemeClr val="tx1"/>
                </a:solidFill>
              </a:rPr>
              <a:t>)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32040" y="1916832"/>
            <a:ext cx="3528392" cy="100811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психология (</a:t>
            </a:r>
            <a:r>
              <a:rPr lang="ru-RU" sz="2000" dirty="0" err="1" smtClean="0">
                <a:solidFill>
                  <a:schemeClr val="tx1"/>
                </a:solidFill>
              </a:rPr>
              <a:t>жантану</a:t>
            </a:r>
            <a:r>
              <a:rPr lang="ru-RU" sz="2000" dirty="0" smtClean="0">
                <a:solidFill>
                  <a:schemeClr val="tx1"/>
                </a:solidFill>
              </a:rPr>
              <a:t>) </a:t>
            </a:r>
            <a:endParaRPr lang="ru-RU" sz="20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211960" y="2348880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427984" y="213285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339752" y="306896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5940152" y="2924944"/>
            <a:ext cx="792088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467544" y="760783"/>
            <a:ext cx="828092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Әлеуметтік психология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Психология мен әлеуметтанудың қойнауынан дамып, жеке пәнге айналуына байланысты.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Негізінде қоғамдық өмірдегі көптеген құбылыстарды зерттеу екі ғылымның да психология мен әлеуметану ғылымдарының жетістіктерін пайдаланғанда жемісті болуы мүмкін.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Біріншіден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Қоғамдық заңдылықтар, адамдар іс-әрекеті, адамдардың мінез-құлқы, психологиялық ерекшеліктеріне байланысты болса,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Екіншіден 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адамдардың қарым-қатынасында, іс-әрекетінің барысында ерекше байланыс, өзара әсерлесу, ерекше қарым-қатынас типтері пайда болады, ал оларды талдау психология білімінің жүйесін білмейінше, мүмкін емесі анық.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Әлеуметтік психологияның жеке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тұлға психологиясымен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түйісетін жерлері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бар.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7|1.4|2.2|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.4|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2.4|3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3.8|2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</TotalTime>
  <Words>593</Words>
  <Application>Microsoft Office PowerPoint</Application>
  <PresentationFormat>Экран (4:3)</PresentationFormat>
  <Paragraphs>58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Calibri</vt:lpstr>
      <vt:lpstr>Constantia</vt:lpstr>
      <vt:lpstr>Times New Roman</vt:lpstr>
      <vt:lpstr>Wingdings 2</vt:lpstr>
      <vt:lpstr>Поток</vt:lpstr>
      <vt:lpstr>Әлеуметтік психология пәні, құрлымы және әдістері</vt:lpstr>
      <vt:lpstr>               Психология           Психология – психика және оның қалыптасу және даму заңдылықтары туралы ғылым. Психикалық құбылыстарды 3 үлкен топқа жіктеуге болады:          Психикалық үрдістер – бұл объективтік шындықты субъективтік бейнелеудің әртүрлі формасы. Психикалық үрдістерді сонымен қатар психикалық функциялар деп атайды. Психикалық үрдістердің көмегімен қоршаған ортаны тану іске асады, білім мен дағдыны, оқыту мен іс-әрекетті меңгереді. Төмендегідей психикалық үрдістердің негізгі түрлері қарастырылады: түйсіктер, қабылдау, ес, елес, қиял, ойлау, сезім және эмоция, ерік.          Психикалық қасиеттер – бұл адамдардың бір-бірінен айырмашылығын білдіретін жеке тұлғаның дара психологиялық ерекшнліктері. Психикалық қасиеттерге темперамент, мінез, қабілеттілік жатады.          Психикалық жағдайлар (қалып) психикалық іс-әрекеттің уақытша дамуын сипаттайды. Оқыту мен іс-әрекеттің жемісті орындалуына ерекше ықпал ететін адамның ішкі дүниесінің саласы болып табылады.</vt:lpstr>
      <vt:lpstr> Адамзат іс-әрекетінің нақты түрінің психологиялық проблемаларын зерттейтін психологияның салалары:</vt:lpstr>
      <vt:lpstr>Презентация PowerPoint</vt:lpstr>
      <vt:lpstr>Презентация PowerPoint</vt:lpstr>
      <vt:lpstr>Презентация PowerPoint</vt:lpstr>
      <vt:lpstr>Әлеуметтік психология</vt:lpstr>
      <vt:lpstr>Презентация PowerPoint</vt:lpstr>
      <vt:lpstr>Әлеуметтік психологияның жеке тұлға психологиясымен де түйісетін жерлері бар.</vt:lpstr>
      <vt:lpstr>Әлеуметтік психологияның дербес ғылым ретінде пайда болуы 1908 жыл деп санайды</vt:lpstr>
      <vt:lpstr>Қазіргі уақытта адамның әлеуметтік мінез-құлқының жалпы теориясын құру проблемасы өте өзекті </vt:lpstr>
      <vt:lpstr>Жаңа әлеуметтік психология төмендегі міндеттерді алға қояды: </vt:lpstr>
      <vt:lpstr>Әлеуметтік психолог көпшілік көтерілістерді, кепілге алынғандарды шығаруға келіссөз жүргізуге көмек беруі тиіс.Әлеуметтік психологияның жеке ғылым болып бөлініп шығуы: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user</cp:lastModifiedBy>
  <cp:revision>56</cp:revision>
  <dcterms:created xsi:type="dcterms:W3CDTF">2012-02-13T05:44:28Z</dcterms:created>
  <dcterms:modified xsi:type="dcterms:W3CDTF">2021-01-20T11:15:00Z</dcterms:modified>
</cp:coreProperties>
</file>